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6" r:id="rId1"/>
  </p:sldMasterIdLst>
  <p:notesMasterIdLst>
    <p:notesMasterId r:id="rId29"/>
  </p:notesMasterIdLst>
  <p:sldIdLst>
    <p:sldId id="2533" r:id="rId2"/>
    <p:sldId id="2574" r:id="rId3"/>
    <p:sldId id="2575" r:id="rId4"/>
    <p:sldId id="2613" r:id="rId5"/>
    <p:sldId id="2577" r:id="rId6"/>
    <p:sldId id="2580" r:id="rId7"/>
    <p:sldId id="2617" r:id="rId8"/>
    <p:sldId id="2614" r:id="rId9"/>
    <p:sldId id="2584" r:id="rId10"/>
    <p:sldId id="2618" r:id="rId11"/>
    <p:sldId id="2591" r:id="rId12"/>
    <p:sldId id="2583" r:id="rId13"/>
    <p:sldId id="2619" r:id="rId14"/>
    <p:sldId id="2602" r:id="rId15"/>
    <p:sldId id="2604" r:id="rId16"/>
    <p:sldId id="2610" r:id="rId17"/>
    <p:sldId id="2590" r:id="rId18"/>
    <p:sldId id="2603" r:id="rId19"/>
    <p:sldId id="2611" r:id="rId20"/>
    <p:sldId id="2605" r:id="rId21"/>
    <p:sldId id="2616" r:id="rId22"/>
    <p:sldId id="2606" r:id="rId23"/>
    <p:sldId id="2607" r:id="rId24"/>
    <p:sldId id="2615" r:id="rId25"/>
    <p:sldId id="2608" r:id="rId26"/>
    <p:sldId id="2596" r:id="rId27"/>
    <p:sldId id="2612" r:id="rId28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D14948"/>
    <a:srgbClr val="D12A29"/>
    <a:srgbClr val="00BDB1"/>
    <a:srgbClr val="FF3736"/>
    <a:srgbClr val="FA401B"/>
    <a:srgbClr val="FFC737"/>
    <a:srgbClr val="FF5F90"/>
    <a:srgbClr val="293039"/>
    <a:srgbClr val="041B31"/>
    <a:srgbClr val="39B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31" autoAdjust="0"/>
    <p:restoredTop sz="99409" autoAdjust="0"/>
  </p:normalViewPr>
  <p:slideViewPr>
    <p:cSldViewPr snapToGrid="0" snapToObjects="1">
      <p:cViewPr varScale="1">
        <p:scale>
          <a:sx n="56" d="100"/>
          <a:sy n="56" d="100"/>
        </p:scale>
        <p:origin x="200" y="227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9" d="100"/>
        <a:sy n="49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Source Sans Pro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2/22/21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Source Sans Pro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Source Sans Pro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Source Sans Pro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Source Sans Pro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Source Sans Pro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Source Sans Pro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Source Sans Pro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993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Background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24377650" cy="137160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97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g Background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0" y="7850459"/>
            <a:ext cx="24377650" cy="5865541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7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0" y="3657600"/>
            <a:ext cx="24377650" cy="6936059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76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-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0613571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41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22612478" y="644154"/>
            <a:ext cx="782782" cy="8309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9" b="0" i="0">
                <a:solidFill>
                  <a:schemeClr val="tx1">
                    <a:tint val="75000"/>
                  </a:schemeClr>
                </a:solidFill>
                <a:latin typeface="Source Sans Pro Regular" charset="0"/>
              </a:defRPr>
            </a:lvl1pPr>
          </a:lstStyle>
          <a:p>
            <a:fld id="{C764DE79-268F-4C1A-8933-263129D2AF90}" type="datetimeFigureOut">
              <a:rPr lang="en-US" smtClean="0"/>
              <a:pPr/>
              <a:t>2/22/21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9" b="0" i="0">
                <a:solidFill>
                  <a:schemeClr val="tx1">
                    <a:tint val="75000"/>
                  </a:schemeClr>
                </a:solidFill>
                <a:latin typeface="Source Sans Pro Regular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9" b="0" i="0">
                <a:solidFill>
                  <a:schemeClr val="tx1">
                    <a:tint val="75000"/>
                  </a:schemeClr>
                </a:solidFill>
                <a:latin typeface="Source Sans Pro Regular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0" name="Rectangle 1"/>
          <p:cNvSpPr>
            <a:spLocks/>
          </p:cNvSpPr>
          <p:nvPr userDrawn="1"/>
        </p:nvSpPr>
        <p:spPr bwMode="auto">
          <a:xfrm>
            <a:off x="18525443" y="12849033"/>
            <a:ext cx="424314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2400" b="1" spc="150" dirty="0">
                <a:solidFill>
                  <a:schemeClr val="bg1">
                    <a:lumMod val="85000"/>
                  </a:schemeClr>
                </a:solidFill>
                <a:latin typeface="Source Sans Pro"/>
                <a:ea typeface="ＭＳ Ｐゴシック" charset="0"/>
                <a:cs typeface="Source Sans Pro"/>
                <a:sym typeface="Bebas Neue" charset="0"/>
              </a:rPr>
              <a:t>WWW.POWERPOINTIFY.COM</a:t>
            </a:r>
            <a:endParaRPr lang="en-US" sz="2400" b="0" i="0" spc="150" dirty="0">
              <a:solidFill>
                <a:schemeClr val="bg1">
                  <a:lumMod val="8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  <a:sym typeface="Bebas Neue" charset="0"/>
            </a:endParaRPr>
          </a:p>
        </p:txBody>
      </p:sp>
      <p:sp>
        <p:nvSpPr>
          <p:cNvPr id="11" name="Rectangle 10"/>
          <p:cNvSpPr>
            <a:spLocks/>
          </p:cNvSpPr>
          <p:nvPr userDrawn="1"/>
        </p:nvSpPr>
        <p:spPr bwMode="auto">
          <a:xfrm>
            <a:off x="1698266" y="12849033"/>
            <a:ext cx="11205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2400" b="1" i="0" spc="350" baseline="0" dirty="0">
                <a:solidFill>
                  <a:schemeClr val="accent1"/>
                </a:solidFill>
                <a:latin typeface="Source Sans Pro Black" panose="020B0503030403020204" pitchFamily="34" charset="0"/>
                <a:ea typeface="Source Sans Pro Black" panose="020B0503030403020204" pitchFamily="34" charset="0"/>
                <a:cs typeface="Source Sans Pro"/>
                <a:sym typeface="Bebas Neue" charset="0"/>
              </a:rPr>
              <a:t>MINTA</a:t>
            </a:r>
            <a:endParaRPr lang="en-US" sz="2400" b="1" i="0" spc="350" baseline="0" dirty="0">
              <a:solidFill>
                <a:schemeClr val="accent1"/>
              </a:solidFill>
              <a:latin typeface="Source Sans Pro Black" panose="020B0503030403020204" pitchFamily="34" charset="0"/>
              <a:ea typeface="Source Sans Pro Black" panose="020B0503030403020204" pitchFamily="34" charset="0"/>
              <a:cs typeface="Source Sans Pro Light" charset="0"/>
              <a:sym typeface="Bebas Neue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22667175" y="799387"/>
            <a:ext cx="651387" cy="523184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200" b="0" i="0" smtClean="0">
                <a:solidFill>
                  <a:schemeClr val="bg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pPr algn="ctr"/>
              <a:t>‹N›</a:t>
            </a:fld>
            <a:endParaRPr lang="id-ID" sz="2200" b="0" i="0" dirty="0">
              <a:solidFill>
                <a:schemeClr val="bg1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762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8" r:id="rId1"/>
    <p:sldLayoutId id="2147484034" r:id="rId2"/>
    <p:sldLayoutId id="2147484016" r:id="rId3"/>
    <p:sldLayoutId id="2147484056" r:id="rId4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457086" indent="-457086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  <a:lvl2pPr marL="13712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2pPr>
      <a:lvl3pPr marL="2285429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3pPr>
      <a:lvl4pPr marL="3199600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4pPr>
      <a:lvl5pPr marL="411377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immagine 4">
            <a:extLst>
              <a:ext uri="{FF2B5EF4-FFF2-40B4-BE49-F238E27FC236}">
                <a16:creationId xmlns:a16="http://schemas.microsoft.com/office/drawing/2014/main" id="{53523373-0B6D-AE4F-929A-84BD0106A4B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9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75" r="16675"/>
          <a:stretch/>
        </p:blipFill>
        <p:spPr>
          <a:xfrm>
            <a:off x="-168275" y="-123989"/>
            <a:ext cx="24714200" cy="1390535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029A8F-BEE3-A743-8EE3-4302B742BA35}"/>
              </a:ext>
            </a:extLst>
          </p:cNvPr>
          <p:cNvSpPr txBox="1"/>
          <p:nvPr/>
        </p:nvSpPr>
        <p:spPr>
          <a:xfrm>
            <a:off x="622793" y="8075481"/>
            <a:ext cx="23132064" cy="22442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3733"/>
              </a:lnSpc>
              <a:spcAft>
                <a:spcPts val="3199"/>
              </a:spcAft>
            </a:pPr>
            <a:r>
              <a:rPr lang="en-US" sz="3200" spc="600" dirty="0">
                <a:solidFill>
                  <a:schemeClr val="bg1"/>
                </a:solidFill>
                <a:latin typeface="Montserrat" pitchFamily="2" charset="77"/>
                <a:ea typeface="Lato" charset="0"/>
                <a:cs typeface="Lato" charset="0"/>
              </a:rPr>
              <a:t>ESAME DI SECURE SYSTEM DESIGN</a:t>
            </a:r>
          </a:p>
          <a:p>
            <a:pPr algn="ctr">
              <a:lnSpc>
                <a:spcPts val="3733"/>
              </a:lnSpc>
              <a:spcAft>
                <a:spcPts val="3199"/>
              </a:spcAft>
            </a:pPr>
            <a:r>
              <a:rPr lang="en-US" sz="3200" spc="600" dirty="0">
                <a:solidFill>
                  <a:schemeClr val="bg1"/>
                </a:solidFill>
                <a:latin typeface="Montserrat" pitchFamily="2" charset="77"/>
                <a:ea typeface="Lato" charset="0"/>
                <a:cs typeface="Lato" charset="0"/>
              </a:rPr>
              <a:t>ANNO ACCADEMICO 2020/21</a:t>
            </a:r>
          </a:p>
          <a:p>
            <a:pPr algn="ctr">
              <a:lnSpc>
                <a:spcPts val="3733"/>
              </a:lnSpc>
              <a:spcAft>
                <a:spcPts val="3199"/>
              </a:spcAft>
            </a:pPr>
            <a:r>
              <a:rPr lang="en-US" sz="3200" spc="600" dirty="0">
                <a:solidFill>
                  <a:schemeClr val="bg1"/>
                </a:solidFill>
                <a:latin typeface="Montserrat" pitchFamily="2" charset="77"/>
                <a:ea typeface="Lato" charset="0"/>
                <a:cs typeface="Lato" charset="0"/>
              </a:rPr>
              <a:t>FRANCESCO PIETRANTONIO. CARMINE MARRA. FRANCESCO MARIA PAPULINO.</a:t>
            </a:r>
          </a:p>
        </p:txBody>
      </p:sp>
      <p:sp>
        <p:nvSpPr>
          <p:cNvPr id="11" name="TextBox 8">
            <a:extLst>
              <a:ext uri="{FF2B5EF4-FFF2-40B4-BE49-F238E27FC236}">
                <a16:creationId xmlns:a16="http://schemas.microsoft.com/office/drawing/2014/main" id="{18959F68-882C-5A43-8233-0990740D7F9B}"/>
              </a:ext>
            </a:extLst>
          </p:cNvPr>
          <p:cNvSpPr txBox="1"/>
          <p:nvPr/>
        </p:nvSpPr>
        <p:spPr>
          <a:xfrm>
            <a:off x="3538059" y="3534013"/>
            <a:ext cx="1730153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0" b="1" spc="4000" dirty="0" err="1">
                <a:solidFill>
                  <a:schemeClr val="bg1"/>
                </a:solidFill>
                <a:latin typeface="Montserrat" pitchFamily="2" charset="77"/>
              </a:rPr>
              <a:t>Wish App</a:t>
            </a:r>
            <a:endParaRPr lang="en-US" sz="22000" b="1" spc="4000" dirty="0">
              <a:solidFill>
                <a:schemeClr val="bg1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998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/>
          </p:cNvSpPr>
          <p:nvPr/>
        </p:nvSpPr>
        <p:spPr bwMode="auto">
          <a:xfrm>
            <a:off x="5781290" y="841515"/>
            <a:ext cx="12873717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Authorization Code Flow.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DE093D2-5BDD-0B46-8966-AD99D5126C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05" b="41021"/>
          <a:stretch/>
        </p:blipFill>
        <p:spPr>
          <a:xfrm>
            <a:off x="6198738" y="2537669"/>
            <a:ext cx="11980173" cy="1086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720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7181164E-824C-4F4C-99EA-39A33FFF0640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/>
          <p:cNvSpPr>
            <a:spLocks/>
          </p:cNvSpPr>
          <p:nvPr/>
        </p:nvSpPr>
        <p:spPr bwMode="auto">
          <a:xfrm>
            <a:off x="5834524" y="201435"/>
            <a:ext cx="12708607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Flusso di autenticazione.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54AAC8C-EB2C-5745-BEAF-1BF77686A0C8}"/>
              </a:ext>
            </a:extLst>
          </p:cNvPr>
          <p:cNvSpPr>
            <a:spLocks/>
          </p:cNvSpPr>
          <p:nvPr/>
        </p:nvSpPr>
        <p:spPr bwMode="auto">
          <a:xfrm>
            <a:off x="2024996" y="1202859"/>
            <a:ext cx="20327681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Diagramma di sequenza con l’interazione tra servlet Auth0.</a:t>
            </a:r>
          </a:p>
        </p:txBody>
      </p:sp>
      <p:pic>
        <p:nvPicPr>
          <p:cNvPr id="7" name="Segnaposto immagine 6">
            <a:extLst>
              <a:ext uri="{FF2B5EF4-FFF2-40B4-BE49-F238E27FC236}">
                <a16:creationId xmlns:a16="http://schemas.microsoft.com/office/drawing/2014/main" id="{C9A7448F-9F04-084C-89BA-5896B6C88D3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18" b="11562"/>
          <a:stretch/>
        </p:blipFill>
        <p:spPr>
          <a:xfrm>
            <a:off x="2800164" y="2242386"/>
            <a:ext cx="18777322" cy="11379200"/>
          </a:xfrm>
        </p:spPr>
      </p:pic>
    </p:spTree>
    <p:extLst>
      <p:ext uri="{BB962C8B-B14F-4D97-AF65-F5344CB8AC3E}">
        <p14:creationId xmlns:p14="http://schemas.microsoft.com/office/powerpoint/2010/main" val="62527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/>
          </p:cNvSpPr>
          <p:nvPr/>
        </p:nvSpPr>
        <p:spPr bwMode="auto">
          <a:xfrm>
            <a:off x="7474861" y="841515"/>
            <a:ext cx="9486572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JSON Web Tokens.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9" y="2988393"/>
            <a:ext cx="23557831" cy="917110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4040"/>
              </a:lnSpc>
            </a:pP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JWT è uno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standard aperto (RFC 7519)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che definisce un modo compatto e self-contained per trasmettere in modo sicuro informazioni tra le parti sotto forma di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oggetti JSON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 </a:t>
            </a:r>
          </a:p>
          <a:p>
            <a:pPr algn="just">
              <a:lnSpc>
                <a:spcPts val="4040"/>
              </a:lnSpc>
            </a:pPr>
            <a:endParaRPr lang="en-US" sz="4000" dirty="0">
              <a:solidFill>
                <a:schemeClr val="tx1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algn="just">
              <a:lnSpc>
                <a:spcPts val="4040"/>
              </a:lnSpc>
            </a:pP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 JWT rilasciati da Auth0 sono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JSON Web Signatures (JWS)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, il che significa che sono firmati anziché crittografati e quindi il contenuto è memorizzato in plain text (per garantirne la confidenzialità è necessario utilizzare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HTTPS)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 In generale, i JWT possono essere firmati utilizzando una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chiave segreta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(con l'algoritmo HMAC) o una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coppia di chiavi pubblica / privata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utilizzando RSA o ECDSA (sebbene Auth0 supporti solo HMAC e RSA). Quando i token sono firmati utilizzando crittografia asimmetrica, la firma è garanzia del fatto che solo chi detiene la chiave privata può aver firmato il token.</a:t>
            </a:r>
          </a:p>
          <a:p>
            <a:pPr algn="just">
              <a:lnSpc>
                <a:spcPts val="4040"/>
              </a:lnSpc>
            </a:pP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Nel nostro caso 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gli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ID Token 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sono firmati con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RS256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(hashing mediante SHA-256 e cifratura dell’hash con chiave privata RSA). Inoltre viene garantita la confidenzialità della comunicazione mediante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HTTPS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</a:p>
          <a:p>
            <a:pPr algn="just">
              <a:lnSpc>
                <a:spcPts val="4040"/>
              </a:lnSpc>
            </a:pPr>
            <a:endParaRPr lang="en-US" sz="4000" dirty="0">
              <a:solidFill>
                <a:schemeClr val="tx1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algn="just">
              <a:lnSpc>
                <a:spcPts val="4040"/>
              </a:lnSpc>
            </a:pP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Prima di utilizzare un JWT ricevuto, è necessario convalidarlo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utilizzando la sua firma per verificarne l’integrità e l’identità del mittente e successivamente andando a controllare la correttezza dei campi contenuti.</a:t>
            </a:r>
          </a:p>
          <a:p>
            <a:pPr algn="just">
              <a:lnSpc>
                <a:spcPts val="4040"/>
              </a:lnSpc>
            </a:pP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Nel nostro caso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è stata anche implementata la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verifica della scadenza del token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prima dell’accesso a un’area riservata ad utenti autenticati mediante un WebFilter. La scadenza è stata fissata a 900 secondi (15 minuti).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377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/>
          </p:cNvSpPr>
          <p:nvPr/>
        </p:nvSpPr>
        <p:spPr bwMode="auto">
          <a:xfrm>
            <a:off x="7474861" y="841515"/>
            <a:ext cx="9486572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JSON Web Tokens.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9" y="2988393"/>
            <a:ext cx="23557831" cy="1095620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4040"/>
              </a:lnSpc>
            </a:pP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JWT è uno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standard aperto (RFC 7519)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che definisce un modo compatto e self-contained per trasmettere in modo sicuro informazioni tra le parti sotto forma di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oggetti JSON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 </a:t>
            </a:r>
          </a:p>
          <a:p>
            <a:pPr algn="just">
              <a:lnSpc>
                <a:spcPts val="4040"/>
              </a:lnSpc>
            </a:pP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A causa delle sue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dimensioni ridotte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, un JWT può essere trasmesso rapidamente ad esempio tramite un parametro POST. Inoltre non è sempre necessario comunicare con un server per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convalidare il token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</a:p>
          <a:p>
            <a:pPr algn="just">
              <a:lnSpc>
                <a:spcPts val="4040"/>
              </a:lnSpc>
            </a:pPr>
            <a:endParaRPr lang="en-US" sz="4000" dirty="0">
              <a:solidFill>
                <a:schemeClr val="tx1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algn="just">
              <a:lnSpc>
                <a:spcPts val="4040"/>
              </a:lnSpc>
            </a:pP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 JWT rilasciati da Auth0 sono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JSON Web Signatures (JWS)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, il che significa che sono firmati anziché crittografati e quindi il contenuto è memorizzato in plain text (per garantirne la confidenzialità è necessario utilizzare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HTTPS)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 In generale, i JWT possono essere firmati utilizzando una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chiave segreta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(con l'algoritmo HMAC) o una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coppia di chiavi pubblica / privata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utilizzando RSA o ECDSA (sebbene Auth0 supporti solo HMAC e RSA). Quando i token sono firmati utilizzando crittografia asimmetrica, la firma è garanzia del fatto che solo chi detiene la chiave privata può aver firmato il token.</a:t>
            </a:r>
          </a:p>
          <a:p>
            <a:pPr algn="just">
              <a:lnSpc>
                <a:spcPts val="4040"/>
              </a:lnSpc>
            </a:pP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Nel nostro caso 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gli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ID Token 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sono firmati con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RS256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(hashing mediante SHA-256 e cifratura dell’hash con chiave privata RSA). Inoltre viene garantita la confidenzialità della comunicazione mediante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HTTPS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</a:p>
          <a:p>
            <a:pPr algn="just">
              <a:lnSpc>
                <a:spcPts val="4040"/>
              </a:lnSpc>
            </a:pPr>
            <a:endParaRPr lang="en-US" sz="4000" dirty="0">
              <a:solidFill>
                <a:schemeClr val="tx1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algn="just">
              <a:lnSpc>
                <a:spcPts val="4040"/>
              </a:lnSpc>
            </a:pP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Prima di utilizzare un JWT ricevuto, è necessario convalidarlo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utilizzando la sua firma per verificarne l’integrità e l’identità del mittente e successivamente andando a controllare la correttezza dei campi contenuti.</a:t>
            </a:r>
          </a:p>
          <a:p>
            <a:pPr algn="just">
              <a:lnSpc>
                <a:spcPts val="4040"/>
              </a:lnSpc>
            </a:pP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Nel nostro caso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è stata anche implementata la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verifica della scadenza del token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prima dell’accesso a un’area riservata ad utenti autenticati mediante un WebFilter. La scadenza è stata fissata a 900 secondi (15 minuti).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2219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AB0DA8E6-FDA3-114E-95E3-48F08F611753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/>
          <p:cNvSpPr txBox="1"/>
          <p:nvPr/>
        </p:nvSpPr>
        <p:spPr>
          <a:xfrm>
            <a:off x="13307798" y="3310183"/>
            <a:ext cx="1015892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>
                <a:latin typeface="Source Sans Pro Light" charset="0"/>
                <a:ea typeface="Source Sans Pro Light" charset="0"/>
                <a:cs typeface="Source Sans Pro Light" charset="0"/>
              </a:rPr>
              <a:t>I JWT contengono delle </a:t>
            </a:r>
            <a:r>
              <a:rPr lang="en-US" sz="4000" b="1" dirty="0">
                <a:latin typeface="Source Sans Pro Light" charset="0"/>
                <a:ea typeface="Source Sans Pro Light" charset="0"/>
                <a:cs typeface="Source Sans Pro Light" charset="0"/>
              </a:rPr>
              <a:t>attestazioni (o claim)</a:t>
            </a:r>
            <a:r>
              <a:rPr lang="en-US" sz="4000" dirty="0">
                <a:latin typeface="Source Sans Pro Light" charset="0"/>
                <a:ea typeface="Source Sans Pro Light" charset="0"/>
                <a:cs typeface="Source Sans Pro Light" charset="0"/>
              </a:rPr>
              <a:t>, che sono dichiarazioni (come nome o indirizzo e-mail) su un'entità (in genere, l'utente) e metadati aggiuntivi. </a:t>
            </a:r>
          </a:p>
          <a:p>
            <a:pPr algn="just"/>
            <a:r>
              <a:rPr lang="en-US" sz="4000" dirty="0">
                <a:latin typeface="Source Sans Pro Light" charset="0"/>
                <a:ea typeface="Source Sans Pro Light" charset="0"/>
                <a:cs typeface="Source Sans Pro Light" charset="0"/>
              </a:rPr>
              <a:t>La specifica OpenID Connect definisce una serie di </a:t>
            </a:r>
            <a:r>
              <a:rPr lang="en-US" sz="4000" b="1" dirty="0">
                <a:latin typeface="Source Sans Pro Light" charset="0"/>
                <a:ea typeface="Source Sans Pro Light" charset="0"/>
                <a:cs typeface="Source Sans Pro Light" charset="0"/>
              </a:rPr>
              <a:t>attestazioni standard</a:t>
            </a:r>
            <a:r>
              <a:rPr lang="en-US" sz="4000" dirty="0">
                <a:latin typeface="Source Sans Pro Light" charset="0"/>
                <a:ea typeface="Source Sans Pro Light" charset="0"/>
                <a:cs typeface="Source Sans Pro Light" charset="0"/>
              </a:rPr>
              <a:t>, che includono nome, email, sesso, data di nascita e così via, ma si possono anche creare </a:t>
            </a:r>
            <a:r>
              <a:rPr lang="en-US" sz="4000" b="1" dirty="0">
                <a:latin typeface="Source Sans Pro Light" charset="0"/>
                <a:ea typeface="Source Sans Pro Light" charset="0"/>
                <a:cs typeface="Source Sans Pro Light" charset="0"/>
              </a:rPr>
              <a:t>attestazioni personalizzate</a:t>
            </a:r>
            <a:r>
              <a:rPr lang="en-US" sz="4000" dirty="0"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</a:p>
          <a:p>
            <a:pPr algn="just"/>
            <a:endParaRPr lang="en-US" sz="40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algn="just"/>
            <a:r>
              <a:rPr lang="en-US" sz="4000" dirty="0">
                <a:latin typeface="Source Sans Pro Light" charset="0"/>
                <a:ea typeface="Source Sans Pro Light" charset="0"/>
                <a:cs typeface="Source Sans Pro Light" charset="0"/>
              </a:rPr>
              <a:t>A sinistra vediamo nell’header le attestazioni Algorithm (alg), Type of token (typ) e Key ID (kid), mentre nel payload Isssuer (iss), Subject (sub), Audience (aud), Issued at (iat) ed Expiration time (exp).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BC39C9-80A4-284F-BE34-D038571D3525}"/>
              </a:ext>
            </a:extLst>
          </p:cNvPr>
          <p:cNvSpPr>
            <a:spLocks/>
          </p:cNvSpPr>
          <p:nvPr/>
        </p:nvSpPr>
        <p:spPr bwMode="auto">
          <a:xfrm>
            <a:off x="12557226" y="-25122"/>
            <a:ext cx="9486571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JSON Web Tokens</a:t>
            </a:r>
            <a:r>
              <a:rPr lang="en-US" sz="6400" b="1" spc="500" dirty="0" err="1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.</a:t>
            </a:r>
            <a:endParaRPr lang="en-US" sz="6400" b="1" spc="500" dirty="0">
              <a:solidFill>
                <a:schemeClr val="tx2"/>
              </a:solidFill>
              <a:latin typeface="Montserrat Black" pitchFamily="2" charset="77"/>
              <a:ea typeface="Lato Black" charset="0"/>
              <a:cs typeface="Lato Black" charset="0"/>
              <a:sym typeface="Bebas Neue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51AAF9-AC58-5941-AF54-20A42C0E707E}"/>
              </a:ext>
            </a:extLst>
          </p:cNvPr>
          <p:cNvSpPr/>
          <p:nvPr/>
        </p:nvSpPr>
        <p:spPr>
          <a:xfrm>
            <a:off x="16392347" y="1655857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A8D51AE2-5E5F-764C-AC9E-702630D26D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4" r="50163"/>
          <a:stretch/>
        </p:blipFill>
        <p:spPr>
          <a:xfrm>
            <a:off x="0" y="0"/>
            <a:ext cx="6761747" cy="10376399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E2323EE6-D05A-E042-81D5-327C98FABB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8499" b="43476"/>
          <a:stretch/>
        </p:blipFill>
        <p:spPr>
          <a:xfrm>
            <a:off x="0" y="7361946"/>
            <a:ext cx="7976990" cy="6349553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FD060619-ED2C-8D41-84FC-1D5D5D01B4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6143" r="20965"/>
          <a:stretch/>
        </p:blipFill>
        <p:spPr>
          <a:xfrm>
            <a:off x="6546051" y="3595137"/>
            <a:ext cx="6011175" cy="7524616"/>
          </a:xfrm>
          <a:prstGeom prst="rect">
            <a:avLst/>
          </a:prstGeom>
        </p:spPr>
      </p:pic>
      <p:sp>
        <p:nvSpPr>
          <p:cNvPr id="13" name="Rectangle 16">
            <a:extLst>
              <a:ext uri="{FF2B5EF4-FFF2-40B4-BE49-F238E27FC236}">
                <a16:creationId xmlns:a16="http://schemas.microsoft.com/office/drawing/2014/main" id="{D1662E14-A79C-D249-AF8D-D61F29F00AB5}"/>
              </a:ext>
            </a:extLst>
          </p:cNvPr>
          <p:cNvSpPr>
            <a:spLocks/>
          </p:cNvSpPr>
          <p:nvPr/>
        </p:nvSpPr>
        <p:spPr bwMode="auto">
          <a:xfrm>
            <a:off x="12703098" y="1007889"/>
            <a:ext cx="919482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Esempio di ID Token Auth0.</a:t>
            </a:r>
          </a:p>
        </p:txBody>
      </p:sp>
    </p:spTree>
    <p:extLst>
      <p:ext uri="{BB962C8B-B14F-4D97-AF65-F5344CB8AC3E}">
        <p14:creationId xmlns:p14="http://schemas.microsoft.com/office/powerpoint/2010/main" val="2221188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/>
          </p:cNvSpPr>
          <p:nvPr/>
        </p:nvSpPr>
        <p:spPr bwMode="auto">
          <a:xfrm>
            <a:off x="4699261" y="841515"/>
            <a:ext cx="15037771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 err="1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Implementazione e sicurezza.</a:t>
            </a:r>
            <a:endParaRPr lang="en-US" sz="6400" b="1" spc="500" dirty="0">
              <a:solidFill>
                <a:schemeClr val="tx2"/>
              </a:solidFill>
              <a:latin typeface="Montserrat Black" pitchFamily="2" charset="77"/>
              <a:ea typeface="Lato Black" charset="0"/>
              <a:cs typeface="Lato Black" charset="0"/>
              <a:sym typeface="Bebas Neue" charset="0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9" y="3296653"/>
            <a:ext cx="23557831" cy="964719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Identificazione e autenticazione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b="1" dirty="0">
                <a:latin typeface="Montserrat" pitchFamily="2" charset="77"/>
                <a:ea typeface="Source Sans Pro Light" charset="0"/>
                <a:cs typeface="Source Sans Pro Light" charset="0"/>
              </a:rPr>
              <a:t>Autorizzazione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Persistenza dei dati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Sicurezza nella comunicazione 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Assessment di sicurezza mediante il NIST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587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9" y="2341788"/>
            <a:ext cx="23557831" cy="1142268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Abbiamo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implementato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un </a:t>
            </a:r>
            <a:r>
              <a:rPr lang="en-US" sz="4000" b="1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controllo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degli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accessi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sulle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risorse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del nostro Sistema </a:t>
            </a:r>
            <a:r>
              <a:rPr lang="en-US" sz="4000" b="1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basato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sugli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attributi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(ABAC),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secondo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il quale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diritti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di accesso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vengono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concessi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mediante policy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che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possono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valutare il valore di uno o più attributi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(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attributi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utente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, di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risorsa, relativi all’ambiente di esecuzione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).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Gli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standard </a:t>
            </a:r>
            <a:r>
              <a:rPr lang="en-US" sz="4000" b="1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chiave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che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implementano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ABAC </a:t>
            </a:r>
            <a:r>
              <a:rPr lang="en-US" sz="40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sono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XACML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e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ALFA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 </a:t>
            </a:r>
          </a:p>
          <a:p>
            <a:pPr algn="just">
              <a:lnSpc>
                <a:spcPct val="100000"/>
              </a:lnSpc>
            </a:pPr>
            <a:endParaRPr lang="en-US" sz="4000" b="1" dirty="0">
              <a:solidFill>
                <a:schemeClr val="tx1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algn="just">
              <a:lnSpc>
                <a:spcPct val="100000"/>
              </a:lnSpc>
            </a:pP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Nel nostro caso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è stato utilizzato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XACML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, implementato mediante le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librerie fornite da SUN Microsystems (sun-xacml:2.0)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, per il controllo degli accessi relativo alle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risorse di tipo lista e gruppo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</a:p>
          <a:p>
            <a:pPr algn="just">
              <a:lnSpc>
                <a:spcPct val="100000"/>
              </a:lnSpc>
            </a:pP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Abbiamo inoltre riscontrato l’importanza dell’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integrità dei file XML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contenenti le policy e quindi deciso di implementare nel codice un controllo dell’hash, mediante algoritmo SHA-256.</a:t>
            </a:r>
          </a:p>
          <a:p>
            <a:pPr algn="just">
              <a:lnSpc>
                <a:spcPct val="100000"/>
              </a:lnSpc>
            </a:pP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valori degli attribut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 utilizzati al’interno delle policy vengono conservati all’interno del database principale della web app e prelevati mediante un modulo personalizzato implementato secondo le specifiche fornite da SUN (per considerazioni riguardo la sicurezza nel prelievo e nella conservazione dei valori si rimanda alle slide successive).</a:t>
            </a:r>
          </a:p>
          <a:p>
            <a:pPr algn="just">
              <a:lnSpc>
                <a:spcPct val="100000"/>
              </a:lnSpc>
            </a:pPr>
            <a:endParaRPr lang="en-US" sz="4000" dirty="0">
              <a:solidFill>
                <a:schemeClr val="tx1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algn="just">
              <a:lnSpc>
                <a:spcPct val="100000"/>
              </a:lnSpc>
            </a:pP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Infine è stato implementato un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semplice meccanismo di controllo degli accessi in Java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, che fa uso di due WebFilter, per fare in modo che l’accesso alle aree relative agli amministratori non sia possibile ai comuni utenti e viceversa.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11" name="Rectangle 16">
            <a:extLst>
              <a:ext uri="{FF2B5EF4-FFF2-40B4-BE49-F238E27FC236}">
                <a16:creationId xmlns:a16="http://schemas.microsoft.com/office/drawing/2014/main" id="{B58A1C3C-2ED3-A742-8584-7104DA55B144}"/>
              </a:ext>
            </a:extLst>
          </p:cNvPr>
          <p:cNvSpPr>
            <a:spLocks/>
          </p:cNvSpPr>
          <p:nvPr/>
        </p:nvSpPr>
        <p:spPr bwMode="auto">
          <a:xfrm>
            <a:off x="6257382" y="841515"/>
            <a:ext cx="11921533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Controllo degli accessi.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35CC1542-3B62-4941-9B0C-B341A51D54E3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95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ubtitle 2"/>
          <p:cNvSpPr txBox="1">
            <a:spLocks/>
          </p:cNvSpPr>
          <p:nvPr/>
        </p:nvSpPr>
        <p:spPr>
          <a:xfrm>
            <a:off x="409906" y="2929571"/>
            <a:ext cx="23557831" cy="252313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4040"/>
              </a:lnSpc>
            </a:pP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Le policy di autorizzazione sono quelle esposte, in maniera informale,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nel problem statement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</a:p>
          <a:p>
            <a:pPr algn="just">
              <a:lnSpc>
                <a:spcPts val="4040"/>
              </a:lnSpc>
            </a:pP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Sono quindi stati prodotti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due file di policy in formato XML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, PolicyListe e PolicyGruppi, con ciascuno contenente la policy per il tipo di risorsa corrispondente e le relative regole.</a:t>
            </a:r>
          </a:p>
          <a:p>
            <a:pPr algn="just">
              <a:lnSpc>
                <a:spcPts val="4040"/>
              </a:lnSpc>
            </a:pP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 seguito un esempio della regola relativa alla </a:t>
            </a:r>
            <a:r>
              <a:rPr lang="en-US" sz="40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visualizzazione di una lista da parte di un utente</a:t>
            </a:r>
            <a:r>
              <a:rPr lang="en-US" sz="40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71E71CB9-E57D-0E49-B85D-CDC407E32438}"/>
              </a:ext>
            </a:extLst>
          </p:cNvPr>
          <p:cNvSpPr>
            <a:spLocks/>
          </p:cNvSpPr>
          <p:nvPr/>
        </p:nvSpPr>
        <p:spPr bwMode="auto">
          <a:xfrm>
            <a:off x="1759694" y="201435"/>
            <a:ext cx="20858275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2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Attribute Based Access Control (XACML).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02A3A02-5449-9640-AB09-D6A522EDCC35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6">
            <a:extLst>
              <a:ext uri="{FF2B5EF4-FFF2-40B4-BE49-F238E27FC236}">
                <a16:creationId xmlns:a16="http://schemas.microsoft.com/office/drawing/2014/main" id="{71F57C1C-E8C8-A146-81BE-D79FB025917D}"/>
              </a:ext>
            </a:extLst>
          </p:cNvPr>
          <p:cNvSpPr>
            <a:spLocks/>
          </p:cNvSpPr>
          <p:nvPr/>
        </p:nvSpPr>
        <p:spPr bwMode="auto">
          <a:xfrm>
            <a:off x="6070180" y="1202859"/>
            <a:ext cx="1223732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Esempio di regola (PolicyListe.xml).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FABC38F3-9B6B-6349-9F2D-8006AE8C52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159"/>
          <a:stretch/>
        </p:blipFill>
        <p:spPr>
          <a:xfrm>
            <a:off x="1471862" y="6139886"/>
            <a:ext cx="21433920" cy="71821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437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71E71CB9-E57D-0E49-B85D-CDC407E32438}"/>
              </a:ext>
            </a:extLst>
          </p:cNvPr>
          <p:cNvSpPr>
            <a:spLocks/>
          </p:cNvSpPr>
          <p:nvPr/>
        </p:nvSpPr>
        <p:spPr bwMode="auto">
          <a:xfrm>
            <a:off x="2047430" y="216824"/>
            <a:ext cx="2028279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2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Attribute Based Access Control (XACML).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02A3A02-5449-9640-AB09-D6A522EDCC35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6">
            <a:extLst>
              <a:ext uri="{FF2B5EF4-FFF2-40B4-BE49-F238E27FC236}">
                <a16:creationId xmlns:a16="http://schemas.microsoft.com/office/drawing/2014/main" id="{71F57C1C-E8C8-A146-81BE-D79FB025917D}"/>
              </a:ext>
            </a:extLst>
          </p:cNvPr>
          <p:cNvSpPr>
            <a:spLocks/>
          </p:cNvSpPr>
          <p:nvPr/>
        </p:nvSpPr>
        <p:spPr bwMode="auto">
          <a:xfrm>
            <a:off x="6070180" y="1202859"/>
            <a:ext cx="1223732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Esempio di regola (PolicyListe.xml).</a:t>
            </a:r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622B487F-DF9C-1E4F-B638-7AA551229B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75" b="167"/>
          <a:stretch/>
        </p:blipFill>
        <p:spPr>
          <a:xfrm>
            <a:off x="553037" y="2789193"/>
            <a:ext cx="23271576" cy="103492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835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7181164E-824C-4F4C-99EA-39A33FFF0640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/>
          <p:cNvSpPr>
            <a:spLocks/>
          </p:cNvSpPr>
          <p:nvPr/>
        </p:nvSpPr>
        <p:spPr bwMode="auto">
          <a:xfrm>
            <a:off x="5898642" y="201435"/>
            <a:ext cx="12580368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Flusso di autorizzazione.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54AAC8C-EB2C-5745-BEAF-1BF77686A0C8}"/>
              </a:ext>
            </a:extLst>
          </p:cNvPr>
          <p:cNvSpPr>
            <a:spLocks/>
          </p:cNvSpPr>
          <p:nvPr/>
        </p:nvSpPr>
        <p:spPr bwMode="auto">
          <a:xfrm>
            <a:off x="2986798" y="1202859"/>
            <a:ext cx="18404077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Diagramma di sequenza dell’eliminazione di una lista.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79925D2-3F8B-254B-B6C7-995B10077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530" y="2242386"/>
            <a:ext cx="18876590" cy="1147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12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/>
          </p:cNvSpPr>
          <p:nvPr/>
        </p:nvSpPr>
        <p:spPr bwMode="auto">
          <a:xfrm>
            <a:off x="7197541" y="841515"/>
            <a:ext cx="10041210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Problem statement.</a:t>
            </a: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8" y="3006301"/>
            <a:ext cx="23557831" cy="82272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600" dirty="0"/>
              <a:t>Si vuole realizzare una </a:t>
            </a:r>
            <a:r>
              <a:rPr lang="it-IT" sz="3600" b="1" dirty="0"/>
              <a:t>applicazione web java</a:t>
            </a:r>
            <a:r>
              <a:rPr lang="it-IT" sz="3600" dirty="0"/>
              <a:t> che permetta la creazione e la gestione di “</a:t>
            </a:r>
            <a:r>
              <a:rPr lang="it-IT" sz="3600" b="1" dirty="0"/>
              <a:t>liste dei desideri</a:t>
            </a:r>
            <a:r>
              <a:rPr lang="it-IT" sz="3600" dirty="0"/>
              <a:t>”.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D5A700FE-0469-43E7-81EA-6A926E3BC084}"/>
              </a:ext>
            </a:extLst>
          </p:cNvPr>
          <p:cNvSpPr txBox="1">
            <a:spLocks/>
          </p:cNvSpPr>
          <p:nvPr/>
        </p:nvSpPr>
        <p:spPr>
          <a:xfrm>
            <a:off x="1068989" y="4474038"/>
            <a:ext cx="10939322" cy="853631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200" b="1" dirty="0"/>
              <a:t>UTENTI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it-IT" sz="3200" dirty="0"/>
              <a:t>Possono visualizzare un elenco dei gruppi di cui fanno parte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it-IT" sz="3200" dirty="0"/>
              <a:t>Possono visualizzare un elenco delle liste di cui sono proprietari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it-IT" sz="3200" dirty="0"/>
              <a:t>Possono creare e modificare un gruppo di cui sono proprietari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it-IT" sz="3200" dirty="0"/>
              <a:t>Possono creare e modificare una lista di cui sono proprietari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it-IT" sz="3200" dirty="0"/>
              <a:t>Possono visualizzare le liste condivise con un gruppo di cui fanno parte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it-IT" sz="32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it-IT" sz="3200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7C3A8FA5-2FEE-412E-B7AA-80E5A9D4EAD5}"/>
              </a:ext>
            </a:extLst>
          </p:cNvPr>
          <p:cNvSpPr txBox="1">
            <a:spLocks/>
          </p:cNvSpPr>
          <p:nvPr/>
        </p:nvSpPr>
        <p:spPr>
          <a:xfrm>
            <a:off x="12008311" y="4587993"/>
            <a:ext cx="11300350" cy="587712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3200" b="1" dirty="0"/>
              <a:t>AMMINISTRATORI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it-IT" sz="3200" dirty="0"/>
              <a:t>Possono abilitare o disabilitare la creazione di nuovi gruppi attraverso l’interfaccia di amministrazione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it-IT" sz="3200" dirty="0"/>
              <a:t>Possono disabilitare la creazione di nuove liste da parte di un utente attraverso l’interfaccia di amministrazione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it-IT" sz="3200" dirty="0"/>
              <a:t>Possono disabilitare la condivisione di liste in un gruppo da parte di un utente attraverso l’interfaccia di amministrazione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it-IT" sz="3200" dirty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056A2AEF-D4D9-4BCE-89DE-A08E06F44716}"/>
              </a:ext>
            </a:extLst>
          </p:cNvPr>
          <p:cNvSpPr/>
          <p:nvPr/>
        </p:nvSpPr>
        <p:spPr>
          <a:xfrm>
            <a:off x="12008311" y="11960803"/>
            <a:ext cx="116375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latin typeface="Open Sans Light"/>
              </a:rPr>
              <a:t>Per effettuare una qualsiasi operazione, gli utenti e gli amministratori devono essere correttamente autenticati. </a:t>
            </a:r>
          </a:p>
        </p:txBody>
      </p:sp>
    </p:spTree>
    <p:extLst>
      <p:ext uri="{BB962C8B-B14F-4D97-AF65-F5344CB8AC3E}">
        <p14:creationId xmlns:p14="http://schemas.microsoft.com/office/powerpoint/2010/main" val="411578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/>
          </p:cNvSpPr>
          <p:nvPr/>
        </p:nvSpPr>
        <p:spPr bwMode="auto">
          <a:xfrm>
            <a:off x="4699261" y="841515"/>
            <a:ext cx="15037771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 err="1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Implementazione e sicurezza.</a:t>
            </a:r>
            <a:endParaRPr lang="en-US" sz="6400" b="1" spc="500" dirty="0">
              <a:solidFill>
                <a:schemeClr val="tx2"/>
              </a:solidFill>
              <a:latin typeface="Montserrat Black" pitchFamily="2" charset="77"/>
              <a:ea typeface="Lato Black" charset="0"/>
              <a:cs typeface="Lato Black" charset="0"/>
              <a:sym typeface="Bebas Neue" charset="0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9" y="3296653"/>
            <a:ext cx="23557831" cy="964719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Identificazione e autenticazione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Autorizzazione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b="1" dirty="0">
                <a:latin typeface="Montserrat" pitchFamily="2" charset="77"/>
                <a:ea typeface="Source Sans Pro Light" charset="0"/>
                <a:cs typeface="Source Sans Pro Light" charset="0"/>
              </a:rPr>
              <a:t>Persistenza dei dati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Sicurezza nella comunicazione 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Assessment di sicurezza mediante il NIST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961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9" y="2545657"/>
            <a:ext cx="23557831" cy="1080821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4040"/>
              </a:lnSpc>
            </a:pP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Per la persistenza dei dati è stato deciso l’utilizzo di un database 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MySQL 8.0.23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 L’accesso al database da parte del Web server avviene mediante 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credenziali dedicate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e distinte da quelle del gestore del DB, il quale ha in aggiunta permessi di amministrazione.</a:t>
            </a:r>
          </a:p>
          <a:p>
            <a:pPr algn="just">
              <a:lnSpc>
                <a:spcPts val="4040"/>
              </a:lnSpc>
            </a:pP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All’interno del Database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sono conservate le informazioni riguardo gli utenti, i gruppi, le liste e i prodotti al loro interno.</a:t>
            </a:r>
          </a:p>
          <a:p>
            <a:pPr algn="just">
              <a:lnSpc>
                <a:spcPts val="4040"/>
              </a:lnSpc>
            </a:pPr>
            <a:endParaRPr lang="en-US" sz="3900" dirty="0">
              <a:solidFill>
                <a:schemeClr val="tx1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algn="just">
              <a:lnSpc>
                <a:spcPts val="4040"/>
              </a:lnSpc>
            </a:pP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Per preservare la 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confidenzialità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39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delle informazioni presenti nel 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database è </a:t>
            </a:r>
            <a:r>
              <a:rPr lang="en-US" sz="39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stato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39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utilizzato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il meccanismo di 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"Data at Rest Encryption”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fornito dal 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motore di storage InnoDB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presente in MYSQL.</a:t>
            </a:r>
          </a:p>
          <a:p>
            <a:pPr algn="just">
              <a:lnSpc>
                <a:spcPts val="4040"/>
              </a:lnSpc>
            </a:pP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InnoDB prevede l’archiviazione delle informazioni conservate all’interno delle tabelle in file di dati chiamati 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“tablespace”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e di default viene utilizzato un file per ogni tabella.</a:t>
            </a:r>
          </a:p>
          <a:p>
            <a:pPr algn="just">
              <a:lnSpc>
                <a:spcPts val="4040"/>
              </a:lnSpc>
            </a:pPr>
            <a:r>
              <a:rPr lang="en-US" sz="3900" dirty="0" err="1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Il meccanismo di sicurezza fornito permette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di 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crittografare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i file tablespace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. In particolare è adoperata un'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architettura crittografica a due livelli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, che fa uso di una singola master key e una chiave per ciascun tablespace. L’algoritmo di crittografia utilizzato è l’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Advanced Encryption Standard (AES)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.</a:t>
            </a:r>
          </a:p>
          <a:p>
            <a:pPr algn="just">
              <a:lnSpc>
                <a:spcPts val="4040"/>
              </a:lnSpc>
            </a:pPr>
            <a:endParaRPr lang="en-US" sz="3900" dirty="0">
              <a:solidFill>
                <a:schemeClr val="tx1"/>
              </a:solidFill>
              <a:latin typeface="Source Sans Pro Light" charset="0"/>
              <a:ea typeface="Source Sans Pro Light" charset="0"/>
            </a:endParaRPr>
          </a:p>
          <a:p>
            <a:pPr algn="just">
              <a:lnSpc>
                <a:spcPts val="4040"/>
              </a:lnSpc>
            </a:pP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Quando un tablespace viene crittografato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, la chiave utilizzata viene a sua volta crittografata e archiviata nell'intestazione del tablespace. Quando un'applicazione o un utente autenticato desidera 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accedere ai dati crittografati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, InnoDB utilizza la master key per decrittografare la chiave del tablespace e poi quest’ultima per decrittografare i dati. Le chiavi dei file tablespace non cambiano mai, ma la master key può essere modificata secondo necessità (</a:t>
            </a:r>
            <a:r>
              <a:rPr lang="en-US" sz="39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rotazione della chiave</a:t>
            </a:r>
            <a:r>
              <a:rPr lang="en-US" sz="3900" dirty="0">
                <a:solidFill>
                  <a:schemeClr val="tx1"/>
                </a:solidFill>
                <a:latin typeface="Source Sans Pro Light" charset="0"/>
                <a:ea typeface="Source Sans Pro Light" charset="0"/>
              </a:rPr>
              <a:t>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23EBDF10-2FC7-604E-9B22-D129C64847BB}"/>
              </a:ext>
            </a:extLst>
          </p:cNvPr>
          <p:cNvSpPr>
            <a:spLocks/>
          </p:cNvSpPr>
          <p:nvPr/>
        </p:nvSpPr>
        <p:spPr bwMode="auto">
          <a:xfrm>
            <a:off x="6981477" y="201435"/>
            <a:ext cx="10414711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Persistenza dei dati.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F1722133-9332-8A4B-88FF-37F8008437D0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6">
            <a:extLst>
              <a:ext uri="{FF2B5EF4-FFF2-40B4-BE49-F238E27FC236}">
                <a16:creationId xmlns:a16="http://schemas.microsoft.com/office/drawing/2014/main" id="{94B2EE7C-3016-984C-8DB8-DBD5F9C21091}"/>
              </a:ext>
            </a:extLst>
          </p:cNvPr>
          <p:cNvSpPr>
            <a:spLocks/>
          </p:cNvSpPr>
          <p:nvPr/>
        </p:nvSpPr>
        <p:spPr bwMode="auto">
          <a:xfrm>
            <a:off x="11075552" y="1202859"/>
            <a:ext cx="2226571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MySQL.</a:t>
            </a:r>
          </a:p>
        </p:txBody>
      </p:sp>
    </p:spTree>
    <p:extLst>
      <p:ext uri="{BB962C8B-B14F-4D97-AF65-F5344CB8AC3E}">
        <p14:creationId xmlns:p14="http://schemas.microsoft.com/office/powerpoint/2010/main" val="910552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/>
          </p:cNvSpPr>
          <p:nvPr/>
        </p:nvSpPr>
        <p:spPr bwMode="auto">
          <a:xfrm>
            <a:off x="4699261" y="841515"/>
            <a:ext cx="15037771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 err="1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Implementazione e sicurezza.</a:t>
            </a:r>
            <a:endParaRPr lang="en-US" sz="6400" b="1" spc="500" dirty="0">
              <a:solidFill>
                <a:schemeClr val="tx2"/>
              </a:solidFill>
              <a:latin typeface="Montserrat Black" pitchFamily="2" charset="77"/>
              <a:ea typeface="Lato Black" charset="0"/>
              <a:cs typeface="Lato Black" charset="0"/>
              <a:sym typeface="Bebas Neue" charset="0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9" y="3296653"/>
            <a:ext cx="23557831" cy="964719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Identificazione e autenticazione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Autorizzazione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Persistenza dei dati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b="1" dirty="0">
                <a:latin typeface="Montserrat" pitchFamily="2" charset="77"/>
                <a:ea typeface="Source Sans Pro Light" charset="0"/>
                <a:cs typeface="Source Sans Pro Light" charset="0"/>
              </a:rPr>
              <a:t>Sicurezza nella comunicazione</a:t>
            </a: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 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Assessment di sicurezza mediante il NIST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028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ubtitle 2"/>
          <p:cNvSpPr txBox="1">
            <a:spLocks/>
          </p:cNvSpPr>
          <p:nvPr/>
        </p:nvSpPr>
        <p:spPr>
          <a:xfrm>
            <a:off x="409909" y="3868848"/>
            <a:ext cx="23557831" cy="86442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Per garantire la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confidenzialità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dei dati scambiati tra il database e la web app, è stata configurata la connessione mediante SSL.</a:t>
            </a:r>
          </a:p>
          <a:p>
            <a:pPr algn="just">
              <a:lnSpc>
                <a:spcPct val="150000"/>
              </a:lnSpc>
            </a:pP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 certificati e le chiavi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utilizzate sono stati generati mediante l’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utility “SSL Wizard” di MYSQL Workbench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(che fa uso di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OpenSSL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) e comprendono un certificato self-signed per una CA, uno per il client e uno per il server, con le relative chiavi private.</a:t>
            </a:r>
          </a:p>
          <a:p>
            <a:pPr algn="just">
              <a:lnSpc>
                <a:spcPct val="150000"/>
              </a:lnSpc>
            </a:pP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Inoltre è stato deciso di configurare la connessione in modo da garantire non solo la confidenzialità ma anche la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mutua autenticazione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sz="4400" dirty="0">
              <a:solidFill>
                <a:schemeClr val="tx1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23EBDF10-2FC7-604E-9B22-D129C64847BB}"/>
              </a:ext>
            </a:extLst>
          </p:cNvPr>
          <p:cNvSpPr>
            <a:spLocks/>
          </p:cNvSpPr>
          <p:nvPr/>
        </p:nvSpPr>
        <p:spPr bwMode="auto">
          <a:xfrm>
            <a:off x="3180765" y="278379"/>
            <a:ext cx="1801615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5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Comunicazione tra “Web server” e DB.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F1722133-9332-8A4B-88FF-37F8008437D0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6">
            <a:extLst>
              <a:ext uri="{FF2B5EF4-FFF2-40B4-BE49-F238E27FC236}">
                <a16:creationId xmlns:a16="http://schemas.microsoft.com/office/drawing/2014/main" id="{94B2EE7C-3016-984C-8DB8-DBD5F9C21091}"/>
              </a:ext>
            </a:extLst>
          </p:cNvPr>
          <p:cNvSpPr>
            <a:spLocks/>
          </p:cNvSpPr>
          <p:nvPr/>
        </p:nvSpPr>
        <p:spPr bwMode="auto">
          <a:xfrm>
            <a:off x="9642469" y="1202859"/>
            <a:ext cx="5092741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JDBC over SSL.</a:t>
            </a:r>
          </a:p>
        </p:txBody>
      </p:sp>
    </p:spTree>
    <p:extLst>
      <p:ext uri="{BB962C8B-B14F-4D97-AF65-F5344CB8AC3E}">
        <p14:creationId xmlns:p14="http://schemas.microsoft.com/office/powerpoint/2010/main" val="52952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ubtitle 2"/>
          <p:cNvSpPr txBox="1">
            <a:spLocks/>
          </p:cNvSpPr>
          <p:nvPr/>
        </p:nvSpPr>
        <p:spPr>
          <a:xfrm>
            <a:off x="409909" y="4526459"/>
            <a:ext cx="23557831" cy="532646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Per garantire la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confidenzialità dei dati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scambiati tra il browser e la web app e l’autenticazione di quest’ultima, è stata configurata la connessione mediante HTTP over SSL attraverso la configurazione di Apache Tomcat 8.</a:t>
            </a:r>
          </a:p>
          <a:p>
            <a:pPr algn="just">
              <a:lnSpc>
                <a:spcPct val="150000"/>
              </a:lnSpc>
            </a:pP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Il certificato self-signed utilizzato è stato generato mediante l’utility OpenSSL insieme al keystore software in formato JKS in cui è contenuto.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F1722133-9332-8A4B-88FF-37F8008437D0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6">
            <a:extLst>
              <a:ext uri="{FF2B5EF4-FFF2-40B4-BE49-F238E27FC236}">
                <a16:creationId xmlns:a16="http://schemas.microsoft.com/office/drawing/2014/main" id="{94B2EE7C-3016-984C-8DB8-DBD5F9C21091}"/>
              </a:ext>
            </a:extLst>
          </p:cNvPr>
          <p:cNvSpPr>
            <a:spLocks/>
          </p:cNvSpPr>
          <p:nvPr/>
        </p:nvSpPr>
        <p:spPr bwMode="auto">
          <a:xfrm>
            <a:off x="8359265" y="1202859"/>
            <a:ext cx="7659149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HTTPS (HTTP over SSL).</a:t>
            </a:r>
          </a:p>
        </p:txBody>
      </p:sp>
      <p:sp>
        <p:nvSpPr>
          <p:cNvPr id="11" name="Rectangle 16">
            <a:extLst>
              <a:ext uri="{FF2B5EF4-FFF2-40B4-BE49-F238E27FC236}">
                <a16:creationId xmlns:a16="http://schemas.microsoft.com/office/drawing/2014/main" id="{526DFE83-BD2B-3642-904F-DCFF02FDF954}"/>
              </a:ext>
            </a:extLst>
          </p:cNvPr>
          <p:cNvSpPr>
            <a:spLocks/>
          </p:cNvSpPr>
          <p:nvPr/>
        </p:nvSpPr>
        <p:spPr bwMode="auto">
          <a:xfrm>
            <a:off x="2343998" y="293768"/>
            <a:ext cx="1968968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52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Comunicazione tra browser e “Web server”.</a:t>
            </a:r>
          </a:p>
        </p:txBody>
      </p:sp>
    </p:spTree>
    <p:extLst>
      <p:ext uri="{BB962C8B-B14F-4D97-AF65-F5344CB8AC3E}">
        <p14:creationId xmlns:p14="http://schemas.microsoft.com/office/powerpoint/2010/main" val="245960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/>
          </p:cNvSpPr>
          <p:nvPr/>
        </p:nvSpPr>
        <p:spPr bwMode="auto">
          <a:xfrm>
            <a:off x="4699261" y="841515"/>
            <a:ext cx="15037771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 err="1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Implementazione e sicurezza.</a:t>
            </a:r>
            <a:endParaRPr lang="en-US" sz="6400" b="1" spc="500" dirty="0">
              <a:solidFill>
                <a:schemeClr val="tx2"/>
              </a:solidFill>
              <a:latin typeface="Montserrat Black" pitchFamily="2" charset="77"/>
              <a:ea typeface="Lato Black" charset="0"/>
              <a:cs typeface="Lato Black" charset="0"/>
              <a:sym typeface="Bebas Neue" charset="0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9" y="3296653"/>
            <a:ext cx="23557831" cy="964719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Identificazione e autenticazione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Autorizzazione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Persistenza dei dati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Sicurezza nella comunicazione 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b="1" dirty="0">
                <a:latin typeface="Montserrat" pitchFamily="2" charset="77"/>
                <a:ea typeface="Source Sans Pro Light" charset="0"/>
                <a:cs typeface="Source Sans Pro Light" charset="0"/>
              </a:rPr>
              <a:t>Assessment di sicurezza mediante il NIST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374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23EBDF10-2FC7-604E-9B22-D129C64847BB}"/>
              </a:ext>
            </a:extLst>
          </p:cNvPr>
          <p:cNvSpPr>
            <a:spLocks/>
          </p:cNvSpPr>
          <p:nvPr/>
        </p:nvSpPr>
        <p:spPr bwMode="auto">
          <a:xfrm>
            <a:off x="7958306" y="643592"/>
            <a:ext cx="846103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Security Assessment.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F1722133-9332-8A4B-88FF-37F8008437D0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5AFF5719-60ED-43D0-932E-0EED06D83ABC}"/>
              </a:ext>
            </a:extLst>
          </p:cNvPr>
          <p:cNvSpPr txBox="1">
            <a:spLocks/>
          </p:cNvSpPr>
          <p:nvPr/>
        </p:nvSpPr>
        <p:spPr>
          <a:xfrm>
            <a:off x="2229613" y="3327772"/>
            <a:ext cx="19918420" cy="814781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it-IT" sz="3200" dirty="0"/>
              <a:t>Per il </a:t>
            </a:r>
            <a:r>
              <a:rPr lang="it-IT" sz="3200" i="1" dirty="0"/>
              <a:t>security </a:t>
            </a:r>
            <a:r>
              <a:rPr lang="it-IT" sz="3200" i="1" dirty="0" err="1"/>
              <a:t>assessment</a:t>
            </a:r>
            <a:r>
              <a:rPr lang="it-IT" sz="3200" i="1" dirty="0"/>
              <a:t> </a:t>
            </a:r>
            <a:r>
              <a:rPr lang="it-IT" sz="3200" dirty="0"/>
              <a:t>si è fatto riferimento al catalogo di «security controls» specificato dalla pubblicazione </a:t>
            </a:r>
            <a:r>
              <a:rPr lang="it-IT" sz="3200" b="1" dirty="0"/>
              <a:t>NIST-800-53 (rev4).</a:t>
            </a:r>
          </a:p>
          <a:p>
            <a:pPr algn="just"/>
            <a:endParaRPr lang="it-IT" sz="3200" dirty="0"/>
          </a:p>
          <a:p>
            <a:pPr algn="just"/>
            <a:r>
              <a:rPr lang="it-IT" sz="3200" dirty="0"/>
              <a:t>Come riportato nel documento stilato, abbiamo constatato di raggiungere il livello indicato nelle categorie: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it-IT" sz="3600" b="1" dirty="0"/>
              <a:t>Access Control </a:t>
            </a:r>
            <a:r>
              <a:rPr lang="it-IT" sz="3600" dirty="0"/>
              <a:t>– LOW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it-IT" sz="3600" b="1" dirty="0" err="1"/>
              <a:t>Identification</a:t>
            </a:r>
            <a:r>
              <a:rPr lang="it-IT" sz="3600" b="1" dirty="0"/>
              <a:t> and Authentication </a:t>
            </a:r>
            <a:r>
              <a:rPr lang="it-IT" sz="3600" dirty="0"/>
              <a:t>– LOW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it-IT" sz="3600" b="1" dirty="0"/>
              <a:t>System and </a:t>
            </a:r>
            <a:r>
              <a:rPr lang="it-IT" sz="3600" b="1" dirty="0" err="1"/>
              <a:t>Communication</a:t>
            </a:r>
            <a:r>
              <a:rPr lang="it-IT" sz="3600" b="1" dirty="0"/>
              <a:t> </a:t>
            </a:r>
            <a:r>
              <a:rPr lang="it-IT" sz="3600" b="1" dirty="0" err="1"/>
              <a:t>Protection</a:t>
            </a:r>
            <a:r>
              <a:rPr lang="it-IT" sz="3600" b="1" dirty="0"/>
              <a:t> </a:t>
            </a:r>
            <a:r>
              <a:rPr lang="it-IT" sz="3600" dirty="0"/>
              <a:t>– LOW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it-IT" sz="3600" dirty="0"/>
          </a:p>
          <a:p>
            <a:pPr algn="just"/>
            <a:r>
              <a:rPr lang="it-IT" sz="3600" dirty="0"/>
              <a:t>HARDENING: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it-IT" sz="3200" b="1" dirty="0"/>
              <a:t>IA-2(1):</a:t>
            </a:r>
            <a:r>
              <a:rPr lang="it-IT" sz="3200" dirty="0"/>
              <a:t> NETWORK ACCESS TO PRIVILEGED ACCOUNTS </a:t>
            </a:r>
            <a:r>
              <a:rPr lang="it-IT" sz="3200" i="1" dirty="0"/>
              <a:t>(autenticazione a più fattori)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it-IT" sz="3200" b="1" dirty="0"/>
              <a:t>SC-5: </a:t>
            </a:r>
            <a:r>
              <a:rPr lang="it-IT" sz="3200" dirty="0">
                <a:ea typeface="Calibri" panose="020F0502020204030204" pitchFamily="34" charset="0"/>
              </a:rPr>
              <a:t>DENIAL OF SERVICE PROTECTION </a:t>
            </a:r>
            <a:r>
              <a:rPr lang="it-IT" sz="3200" i="1" dirty="0">
                <a:ea typeface="Calibri" panose="020F0502020204030204" pitchFamily="34" charset="0"/>
              </a:rPr>
              <a:t>(meccanismi basati su IP)</a:t>
            </a:r>
          </a:p>
        </p:txBody>
      </p:sp>
    </p:spTree>
    <p:extLst>
      <p:ext uri="{BB962C8B-B14F-4D97-AF65-F5344CB8AC3E}">
        <p14:creationId xmlns:p14="http://schemas.microsoft.com/office/powerpoint/2010/main" val="97217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23EBDF10-2FC7-604E-9B22-D129C64847BB}"/>
              </a:ext>
            </a:extLst>
          </p:cNvPr>
          <p:cNvSpPr>
            <a:spLocks/>
          </p:cNvSpPr>
          <p:nvPr/>
        </p:nvSpPr>
        <p:spPr bwMode="auto">
          <a:xfrm>
            <a:off x="7958306" y="643592"/>
            <a:ext cx="846103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Security Assessment.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F1722133-9332-8A4B-88FF-37F8008437D0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5AFF5719-60ED-43D0-932E-0EED06D83ABC}"/>
              </a:ext>
            </a:extLst>
          </p:cNvPr>
          <p:cNvSpPr txBox="1">
            <a:spLocks/>
          </p:cNvSpPr>
          <p:nvPr/>
        </p:nvSpPr>
        <p:spPr>
          <a:xfrm>
            <a:off x="2229613" y="3327772"/>
            <a:ext cx="19918420" cy="792621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it-IT" sz="3200" dirty="0"/>
              <a:t>Per passare ad un livello </a:t>
            </a:r>
            <a:r>
              <a:rPr lang="it-IT" sz="3200" b="1" dirty="0"/>
              <a:t>MODERATE</a:t>
            </a:r>
            <a:r>
              <a:rPr lang="it-IT" sz="3200" dirty="0"/>
              <a:t> andrebbero implementati ulteriori controlli di sicurezza.</a:t>
            </a:r>
          </a:p>
          <a:p>
            <a:pPr algn="just"/>
            <a:r>
              <a:rPr lang="it-IT" sz="3200" dirty="0"/>
              <a:t>È stato stilato un documento nel quale è presente un elenco di controlli di implementare per raggiungere tale livello. </a:t>
            </a:r>
          </a:p>
          <a:p>
            <a:pPr algn="just"/>
            <a:endParaRPr lang="it-IT" sz="3200" b="1" dirty="0"/>
          </a:p>
          <a:p>
            <a:pPr algn="just"/>
            <a:r>
              <a:rPr lang="it-IT" sz="3600" dirty="0"/>
              <a:t>Tra i principali…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b="1" dirty="0"/>
              <a:t>AC-2(3) : </a:t>
            </a:r>
            <a:r>
              <a:rPr lang="en-US" sz="3600" dirty="0"/>
              <a:t>DISABLE INACTIVE ACCOUNT </a:t>
            </a:r>
            <a:r>
              <a:rPr lang="en-US" sz="3600" i="1" dirty="0"/>
              <a:t>(</a:t>
            </a:r>
            <a:r>
              <a:rPr lang="en-US" sz="3600" i="1" dirty="0" err="1"/>
              <a:t>disabilitazione</a:t>
            </a:r>
            <a:r>
              <a:rPr lang="en-US" sz="3600" i="1" dirty="0"/>
              <a:t> </a:t>
            </a:r>
            <a:r>
              <a:rPr lang="en-US" sz="3600" i="1" dirty="0" err="1"/>
              <a:t>automatica</a:t>
            </a:r>
            <a:r>
              <a:rPr lang="en-US" sz="3600" i="1" dirty="0"/>
              <a:t> di account </a:t>
            </a:r>
            <a:r>
              <a:rPr lang="en-US" sz="3600" i="1" dirty="0" err="1"/>
              <a:t>inattivi</a:t>
            </a:r>
            <a:r>
              <a:rPr lang="en-US" sz="3600" i="1" dirty="0"/>
              <a:t>)</a:t>
            </a:r>
            <a:endParaRPr lang="it-IT" sz="3600" i="1" dirty="0"/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it-IT" sz="3600" b="1" dirty="0"/>
              <a:t>AC-11:</a:t>
            </a:r>
            <a:r>
              <a:rPr lang="it-IT" sz="3600" dirty="0"/>
              <a:t> SESSION LOCK </a:t>
            </a:r>
            <a:r>
              <a:rPr lang="it-IT" sz="3600" i="1" dirty="0"/>
              <a:t>(blocco della sessione per inattività)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it-IT" sz="3600" b="1" dirty="0"/>
              <a:t>IA-2(3): </a:t>
            </a:r>
            <a:r>
              <a:rPr lang="en-US" sz="3600" dirty="0"/>
              <a:t>LOCAL ACCESS TO PRIVILEGED ACCOUNT </a:t>
            </a:r>
            <a:r>
              <a:rPr lang="en-US" sz="3600" i="1" dirty="0"/>
              <a:t>(</a:t>
            </a:r>
            <a:r>
              <a:rPr lang="en-US" sz="3600" i="1" dirty="0" err="1"/>
              <a:t>autenticazione</a:t>
            </a:r>
            <a:r>
              <a:rPr lang="en-US" sz="3600" i="1" dirty="0"/>
              <a:t> a due </a:t>
            </a:r>
            <a:r>
              <a:rPr lang="en-US" sz="3600" i="1" dirty="0" err="1"/>
              <a:t>fattori</a:t>
            </a:r>
            <a:r>
              <a:rPr lang="en-US" sz="3600" i="1" dirty="0"/>
              <a:t> per </a:t>
            </a:r>
            <a:r>
              <a:rPr lang="en-US" sz="3600" i="1" dirty="0" err="1"/>
              <a:t>utenti</a:t>
            </a:r>
            <a:r>
              <a:rPr lang="en-US" sz="3600" i="1" dirty="0"/>
              <a:t> </a:t>
            </a:r>
            <a:r>
              <a:rPr lang="en-US" sz="3600" i="1" dirty="0" err="1"/>
              <a:t>privilegiati</a:t>
            </a:r>
            <a:r>
              <a:rPr lang="en-US" sz="3600" i="1" dirty="0"/>
              <a:t> </a:t>
            </a:r>
            <a:r>
              <a:rPr lang="en-US" sz="3600" i="1" dirty="0" err="1"/>
              <a:t>su</a:t>
            </a:r>
            <a:r>
              <a:rPr lang="en-US" sz="3600" i="1" dirty="0"/>
              <a:t> rete locale)</a:t>
            </a:r>
            <a:endParaRPr lang="it-IT" sz="3600" i="1" dirty="0"/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it-IT" sz="3600" b="1" dirty="0"/>
              <a:t>SC-17: </a:t>
            </a:r>
            <a:r>
              <a:rPr lang="it-IT" sz="3600" dirty="0"/>
              <a:t>PUBLIC KEY INFRASTRUCTURE CERTIFICATES </a:t>
            </a:r>
            <a:r>
              <a:rPr lang="it-IT" sz="3600" i="1" dirty="0"/>
              <a:t>(il sistema richiede certificati firmati da CA </a:t>
            </a:r>
            <a:r>
              <a:rPr lang="it-IT" sz="3600" i="1" dirty="0" err="1"/>
              <a:t>trusted</a:t>
            </a:r>
            <a:r>
              <a:rPr lang="it-IT" sz="3600" i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05439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7181164E-824C-4F4C-99EA-39A33FFF0640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/>
          <p:cNvSpPr>
            <a:spLocks/>
          </p:cNvSpPr>
          <p:nvPr/>
        </p:nvSpPr>
        <p:spPr bwMode="auto">
          <a:xfrm>
            <a:off x="5064278" y="201435"/>
            <a:ext cx="1424909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Architettura della soluzione.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Segnaposto immagine 10">
            <a:extLst>
              <a:ext uri="{FF2B5EF4-FFF2-40B4-BE49-F238E27FC236}">
                <a16:creationId xmlns:a16="http://schemas.microsoft.com/office/drawing/2014/main" id="{26A8F2D3-B453-814B-9580-6B924C6141C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90" t="-856" b="920"/>
          <a:stretch/>
        </p:blipFill>
        <p:spPr>
          <a:xfrm>
            <a:off x="1384038" y="2338390"/>
            <a:ext cx="21609573" cy="11176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16">
            <a:extLst>
              <a:ext uri="{FF2B5EF4-FFF2-40B4-BE49-F238E27FC236}">
                <a16:creationId xmlns:a16="http://schemas.microsoft.com/office/drawing/2014/main" id="{A54AAC8C-EB2C-5745-BEAF-1BF77686A0C8}"/>
              </a:ext>
            </a:extLst>
          </p:cNvPr>
          <p:cNvSpPr>
            <a:spLocks/>
          </p:cNvSpPr>
          <p:nvPr/>
        </p:nvSpPr>
        <p:spPr bwMode="auto">
          <a:xfrm>
            <a:off x="5852159" y="1202859"/>
            <a:ext cx="12673342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Diagramma componenti e connettori.</a:t>
            </a:r>
          </a:p>
        </p:txBody>
      </p:sp>
    </p:spTree>
    <p:extLst>
      <p:ext uri="{BB962C8B-B14F-4D97-AF65-F5344CB8AC3E}">
        <p14:creationId xmlns:p14="http://schemas.microsoft.com/office/powerpoint/2010/main" val="103316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7181164E-824C-4F4C-99EA-39A33FFF0640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/>
          <p:cNvSpPr>
            <a:spLocks/>
          </p:cNvSpPr>
          <p:nvPr/>
        </p:nvSpPr>
        <p:spPr bwMode="auto">
          <a:xfrm>
            <a:off x="5064278" y="201435"/>
            <a:ext cx="1424909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Architettura della soluzione.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54AAC8C-EB2C-5745-BEAF-1BF77686A0C8}"/>
              </a:ext>
            </a:extLst>
          </p:cNvPr>
          <p:cNvSpPr>
            <a:spLocks/>
          </p:cNvSpPr>
          <p:nvPr/>
        </p:nvSpPr>
        <p:spPr bwMode="auto">
          <a:xfrm>
            <a:off x="8003394" y="1202859"/>
            <a:ext cx="8370881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Diagramma dei package.</a:t>
            </a:r>
          </a:p>
        </p:txBody>
      </p:sp>
      <p:pic>
        <p:nvPicPr>
          <p:cNvPr id="8" name="Segnaposto immagine 7" descr="Immagine che contiene testo, screenshot, archivio&#10;&#10;Descrizione generata automaticamente">
            <a:extLst>
              <a:ext uri="{FF2B5EF4-FFF2-40B4-BE49-F238E27FC236}">
                <a16:creationId xmlns:a16="http://schemas.microsoft.com/office/drawing/2014/main" id="{36D72300-78C4-CA49-B329-69DF089536A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7" b="749"/>
          <a:stretch/>
        </p:blipFill>
        <p:spPr>
          <a:xfrm>
            <a:off x="0" y="3507249"/>
            <a:ext cx="24377650" cy="7788855"/>
          </a:xfrm>
        </p:spPr>
      </p:pic>
    </p:spTree>
    <p:extLst>
      <p:ext uri="{BB962C8B-B14F-4D97-AF65-F5344CB8AC3E}">
        <p14:creationId xmlns:p14="http://schemas.microsoft.com/office/powerpoint/2010/main" val="371065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7181164E-824C-4F4C-99EA-39A33FFF0640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/>
          <p:cNvSpPr>
            <a:spLocks/>
          </p:cNvSpPr>
          <p:nvPr/>
        </p:nvSpPr>
        <p:spPr bwMode="auto">
          <a:xfrm>
            <a:off x="5064278" y="201435"/>
            <a:ext cx="1424909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Architettura della soluzione.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54AAC8C-EB2C-5745-BEAF-1BF77686A0C8}"/>
              </a:ext>
            </a:extLst>
          </p:cNvPr>
          <p:cNvSpPr>
            <a:spLocks/>
          </p:cNvSpPr>
          <p:nvPr/>
        </p:nvSpPr>
        <p:spPr bwMode="auto">
          <a:xfrm>
            <a:off x="7531308" y="1202859"/>
            <a:ext cx="9315051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40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Diagramma di deployment.</a:t>
            </a:r>
          </a:p>
        </p:txBody>
      </p:sp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76019492-6A57-7544-90FC-4CAE5401FD1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1" t="-87" b="1778"/>
          <a:stretch/>
        </p:blipFill>
        <p:spPr>
          <a:xfrm>
            <a:off x="207833" y="3681593"/>
            <a:ext cx="24063584" cy="7440167"/>
          </a:xfrm>
        </p:spPr>
      </p:pic>
    </p:spTree>
    <p:extLst>
      <p:ext uri="{BB962C8B-B14F-4D97-AF65-F5344CB8AC3E}">
        <p14:creationId xmlns:p14="http://schemas.microsoft.com/office/powerpoint/2010/main" val="102109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/>
          </p:cNvSpPr>
          <p:nvPr/>
        </p:nvSpPr>
        <p:spPr bwMode="auto">
          <a:xfrm>
            <a:off x="4699261" y="841515"/>
            <a:ext cx="15037771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 err="1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Implementazione e sicurezza.</a:t>
            </a:r>
            <a:endParaRPr lang="en-US" sz="6400" b="1" spc="500" dirty="0">
              <a:solidFill>
                <a:schemeClr val="tx2"/>
              </a:solidFill>
              <a:latin typeface="Montserrat Black" pitchFamily="2" charset="77"/>
              <a:ea typeface="Lato Black" charset="0"/>
              <a:cs typeface="Lato Black" charset="0"/>
              <a:sym typeface="Bebas Neue" charset="0"/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9" y="3296653"/>
            <a:ext cx="23557831" cy="964719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40"/>
              </a:lnSpc>
            </a:pPr>
            <a:r>
              <a:rPr lang="en-US" sz="7200" b="1" dirty="0">
                <a:latin typeface="Montserrat" pitchFamily="2" charset="77"/>
                <a:ea typeface="Source Sans Pro Light" charset="0"/>
                <a:cs typeface="Source Sans Pro Light" charset="0"/>
              </a:rPr>
              <a:t>Identificazione e autenticazione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Autorizzazione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Persistenza dei dati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Sicurezza nella comunicazione </a:t>
            </a: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endParaRPr lang="en-US" sz="7200" dirty="0">
              <a:latin typeface="Montserrat" pitchFamily="2" charset="77"/>
              <a:ea typeface="Source Sans Pro Light" charset="0"/>
              <a:cs typeface="Source Sans Pro Light" charset="0"/>
            </a:endParaRPr>
          </a:p>
          <a:p>
            <a:pPr>
              <a:lnSpc>
                <a:spcPts val="4040"/>
              </a:lnSpc>
            </a:pPr>
            <a:r>
              <a:rPr lang="en-US" sz="7200" dirty="0">
                <a:latin typeface="Montserrat" pitchFamily="2" charset="77"/>
                <a:ea typeface="Source Sans Pro Light" charset="0"/>
                <a:cs typeface="Source Sans Pro Light" charset="0"/>
              </a:rPr>
              <a:t>Assessment di sicurezza mediante il NIST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5376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/>
          <p:cNvSpPr>
            <a:spLocks/>
          </p:cNvSpPr>
          <p:nvPr/>
        </p:nvSpPr>
        <p:spPr bwMode="auto">
          <a:xfrm>
            <a:off x="10522970" y="841515"/>
            <a:ext cx="3390352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Auth0.</a:t>
            </a: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9" y="4226080"/>
            <a:ext cx="23557831" cy="735778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Ci affidiamo al servizio esterno Auth0 per l’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autenticazione e identificazione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degli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utenti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e degli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amministratori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 Le credenziali sono memorizzate in maniera sicura, attraverso la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funzione crittografica di hash bcrypt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 Inoltre è richiesta la registrazione con una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password abbastanza robusta 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(secondo criteri definiti nel pannello di amministrazione di Auth0). Il servizio ci garantisce comunicazione sicura con la web app mediante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HTTPS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 </a:t>
            </a:r>
          </a:p>
          <a:p>
            <a:pPr algn="just">
              <a:lnSpc>
                <a:spcPct val="150000"/>
              </a:lnSpc>
            </a:pP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Alla base del funzionamento di Auth0 ci sono gli standard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OAuth 2.0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,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OpenID Connect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e l’utilizzo dei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JSON Web Tokens.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652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Rectangle 16"/>
          <p:cNvSpPr>
            <a:spLocks/>
          </p:cNvSpPr>
          <p:nvPr/>
        </p:nvSpPr>
        <p:spPr bwMode="auto">
          <a:xfrm>
            <a:off x="7947746" y="841515"/>
            <a:ext cx="8540801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OpenID Connect.</a:t>
            </a: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409909" y="3942984"/>
            <a:ext cx="23557831" cy="864429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OpenID Connect (OIDC)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è uno strato di autenticazione costruito al di sopra del framework / protocollo autorizzativo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OAuth 2.0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 Consente alle applicazioni di terze parti di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verificare l'identità dell'utente finale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e di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ottenere informazioni di base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sul profilo dell’utente (utile ad esempio per la registrazione alle applicazioni). </a:t>
            </a:r>
          </a:p>
          <a:p>
            <a:pPr algn="just">
              <a:lnSpc>
                <a:spcPct val="150000"/>
              </a:lnSpc>
            </a:pP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OIDC utilizza i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token Web JSON (JWT)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, in questo caso detti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ID Token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, ottenuti medianti flussi (o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grant types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) conformi alle specifiche OAuth 2.0. </a:t>
            </a:r>
          </a:p>
          <a:p>
            <a:pPr algn="just">
              <a:lnSpc>
                <a:spcPct val="150000"/>
              </a:lnSpc>
            </a:pP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Nel nostro caso</a:t>
            </a:r>
            <a:r>
              <a:rPr lang="en-US" sz="4400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il flusso utilizzato è il cosiddetto </a:t>
            </a:r>
            <a:r>
              <a:rPr lang="en-US" sz="4400" b="1" dirty="0">
                <a:solidFill>
                  <a:schemeClr val="tx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“Authorization Code Flow”.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0994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/>
          </p:cNvSpPr>
          <p:nvPr/>
        </p:nvSpPr>
        <p:spPr bwMode="auto">
          <a:xfrm>
            <a:off x="5781290" y="841515"/>
            <a:ext cx="12873717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6400" b="1" spc="500" dirty="0">
                <a:solidFill>
                  <a:schemeClr val="tx2"/>
                </a:solidFill>
                <a:latin typeface="Montserrat Black" pitchFamily="2" charset="77"/>
                <a:ea typeface="Lato Black" charset="0"/>
                <a:cs typeface="Lato Black" charset="0"/>
                <a:sym typeface="Bebas Neue" charset="0"/>
              </a:rPr>
              <a:t>Authorization Code Flow.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9E66D-1BFB-EF49-8F22-737384E5385C}"/>
              </a:ext>
            </a:extLst>
          </p:cNvPr>
          <p:cNvSpPr/>
          <p:nvPr/>
        </p:nvSpPr>
        <p:spPr>
          <a:xfrm>
            <a:off x="11309985" y="2121683"/>
            <a:ext cx="1757680" cy="1207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17B5E57-BFCD-D743-ABDB-3806D35D205F}"/>
              </a:ext>
            </a:extLst>
          </p:cNvPr>
          <p:cNvSpPr txBox="1"/>
          <p:nvPr/>
        </p:nvSpPr>
        <p:spPr>
          <a:xfrm>
            <a:off x="16314821" y="329665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E3E2A6B-766C-BD46-ABA8-76625E4E3899}"/>
              </a:ext>
            </a:extLst>
          </p:cNvPr>
          <p:cNvSpPr/>
          <p:nvPr/>
        </p:nvSpPr>
        <p:spPr>
          <a:xfrm>
            <a:off x="0" y="12560968"/>
            <a:ext cx="24377650" cy="1155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49D7FBE-217D-7A4C-B025-CB2DDB5A4D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12" t="13574" r="19269" b="20030"/>
          <a:stretch/>
        </p:blipFill>
        <p:spPr>
          <a:xfrm>
            <a:off x="150277" y="2697704"/>
            <a:ext cx="14798842" cy="10354882"/>
          </a:xfrm>
          <a:prstGeom prst="rect">
            <a:avLst/>
          </a:prstGeom>
        </p:spPr>
      </p:pic>
      <p:sp>
        <p:nvSpPr>
          <p:cNvPr id="10" name="TextBox 5">
            <a:extLst>
              <a:ext uri="{FF2B5EF4-FFF2-40B4-BE49-F238E27FC236}">
                <a16:creationId xmlns:a16="http://schemas.microsoft.com/office/drawing/2014/main" id="{6ADA5036-80A1-1147-8D5A-C6F0578A3CF5}"/>
              </a:ext>
            </a:extLst>
          </p:cNvPr>
          <p:cNvSpPr txBox="1"/>
          <p:nvPr/>
        </p:nvSpPr>
        <p:spPr>
          <a:xfrm>
            <a:off x="15099396" y="2073557"/>
            <a:ext cx="9127977" cy="1160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400" dirty="0">
                <a:latin typeface="Source Sans Pro Light" charset="0"/>
                <a:ea typeface="Source Sans Pro Light" charset="0"/>
                <a:cs typeface="Source Sans Pro Light" charset="0"/>
              </a:rPr>
              <a:t>L'utente fa clic su Accedi all'interno della web app.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>
                <a:latin typeface="Source Sans Pro Light" charset="0"/>
                <a:ea typeface="Source Sans Pro Light" charset="0"/>
                <a:cs typeface="Source Sans Pro Light" charset="0"/>
              </a:rPr>
              <a:t>L'SDK di Auth0, utilizzato dalla web app, reindirizza l'utente all'Auth0 Authorization Server (all’endpoint /authorize).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>
                <a:latin typeface="Source Sans Pro Light" charset="0"/>
                <a:ea typeface="Source Sans Pro Light" charset="0"/>
                <a:cs typeface="Source Sans Pro Light" charset="0"/>
              </a:rPr>
              <a:t>L’ Authorization Server reindirizza l'utente alla pagina di inserimento delle credenziali.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>
                <a:latin typeface="Source Sans Pro Light" charset="0"/>
                <a:ea typeface="Source Sans Pro Light" charset="0"/>
                <a:cs typeface="Source Sans Pro Light" charset="0"/>
              </a:rPr>
              <a:t>L'utente si autentica e visualizza una pagina di consenso che elenca le autorizzazioni che Auth0 darà alla web app.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>
                <a:latin typeface="Source Sans Pro Light" charset="0"/>
                <a:ea typeface="Source Sans Pro Light" charset="0"/>
                <a:cs typeface="Source Sans Pro Light" charset="0"/>
              </a:rPr>
              <a:t>L’ Authorization Server reindirizza l'utente all'applicazione con un codice di autorizzazione, che è valido per un singolo utilizzo.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>
                <a:latin typeface="Source Sans Pro Light" charset="0"/>
                <a:ea typeface="Source Sans Pro Light" charset="0"/>
                <a:cs typeface="Source Sans Pro Light" charset="0"/>
              </a:rPr>
              <a:t>L'SDK di Auth0 invia questo codice all’Authorization Server (all’endpoint /oauth/token) insieme al Client ID e Client Secret relativi alla web app.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>
                <a:latin typeface="Source Sans Pro Light" charset="0"/>
                <a:ea typeface="Source Sans Pro Light" charset="0"/>
                <a:cs typeface="Source Sans Pro Light" charset="0"/>
              </a:rPr>
              <a:t>L’ Authorization Server verifica il codice di autorizzazione, il client ID e il Client Secret.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>
                <a:latin typeface="Source Sans Pro Light" charset="0"/>
                <a:ea typeface="Source Sans Pro Light" charset="0"/>
                <a:cs typeface="Source Sans Pro Light" charset="0"/>
              </a:rPr>
              <a:t>L’ Authorization Server risponde con un ID Token e un Access Token (ed eventualmente un Refresh Token).</a:t>
            </a:r>
          </a:p>
        </p:txBody>
      </p:sp>
    </p:spTree>
    <p:extLst>
      <p:ext uri="{BB962C8B-B14F-4D97-AF65-F5344CB8AC3E}">
        <p14:creationId xmlns:p14="http://schemas.microsoft.com/office/powerpoint/2010/main" val="66064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44">
      <a:dk1>
        <a:srgbClr val="5D5C5D"/>
      </a:dk1>
      <a:lt1>
        <a:srgbClr val="FFFFFF"/>
      </a:lt1>
      <a:dk2>
        <a:srgbClr val="443946"/>
      </a:dk2>
      <a:lt2>
        <a:srgbClr val="FFFFFF"/>
      </a:lt2>
      <a:accent1>
        <a:srgbClr val="4F65D9"/>
      </a:accent1>
      <a:accent2>
        <a:srgbClr val="7E8FFE"/>
      </a:accent2>
      <a:accent3>
        <a:srgbClr val="8F9FF1"/>
      </a:accent3>
      <a:accent4>
        <a:srgbClr val="F3C890"/>
      </a:accent4>
      <a:accent5>
        <a:srgbClr val="000B28"/>
      </a:accent5>
      <a:accent6>
        <a:srgbClr val="DFDFDF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33872</TotalTime>
  <Words>2224</Words>
  <Application>Microsoft Macintosh PowerPoint</Application>
  <PresentationFormat>Personalizzato</PresentationFormat>
  <Paragraphs>192</Paragraphs>
  <Slides>27</Slides>
  <Notes>1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10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27</vt:i4>
      </vt:variant>
    </vt:vector>
  </HeadingPairs>
  <TitlesOfParts>
    <vt:vector size="38" baseType="lpstr">
      <vt:lpstr>Arial</vt:lpstr>
      <vt:lpstr>Calibri</vt:lpstr>
      <vt:lpstr>Lato Light</vt:lpstr>
      <vt:lpstr>Montserrat</vt:lpstr>
      <vt:lpstr>Montserrat Black</vt:lpstr>
      <vt:lpstr>Open Sans Light</vt:lpstr>
      <vt:lpstr>Source Sans Pro</vt:lpstr>
      <vt:lpstr>Source Sans Pro Black</vt:lpstr>
      <vt:lpstr>Source Sans Pro Light</vt:lpstr>
      <vt:lpstr>Source Sans Pro Regular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Templates</dc:title>
  <dc:subject/>
  <dc:creator>Slidesmash</dc:creator>
  <cp:keywords/>
  <dc:description/>
  <cp:lastModifiedBy>FRANCESCO PIETRANTONIO</cp:lastModifiedBy>
  <cp:revision>6474</cp:revision>
  <dcterms:created xsi:type="dcterms:W3CDTF">2014-11-12T21:47:38Z</dcterms:created>
  <dcterms:modified xsi:type="dcterms:W3CDTF">2021-02-22T14:49:48Z</dcterms:modified>
  <cp:category/>
</cp:coreProperties>
</file>

<file path=docProps/thumbnail.jpeg>
</file>